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5" r:id="rId16"/>
    <p:sldId id="262" r:id="rId17"/>
    <p:sldId id="267" r:id="rId18"/>
    <p:sldId id="263" r:id="rId19"/>
    <p:sldId id="271" r:id="rId20"/>
    <p:sldId id="290" r:id="rId21"/>
    <p:sldId id="272" r:id="rId22"/>
    <p:sldId id="275" r:id="rId23"/>
    <p:sldId id="276" r:id="rId24"/>
    <p:sldId id="279" r:id="rId25"/>
    <p:sldId id="281" r:id="rId26"/>
    <p:sldId id="301" r:id="rId27"/>
    <p:sldId id="287" r:id="rId28"/>
    <p:sldId id="299" r:id="rId29"/>
    <p:sldId id="296" r:id="rId30"/>
    <p:sldId id="295" r:id="rId31"/>
    <p:sldId id="274" r:id="rId32"/>
    <p:sldId id="291" r:id="rId33"/>
    <p:sldId id="292" r:id="rId34"/>
    <p:sldId id="300" r:id="rId35"/>
    <p:sldId id="303" r:id="rId36"/>
    <p:sldId id="293" r:id="rId37"/>
    <p:sldId id="268" r:id="rId38"/>
    <p:sldId id="282" r:id="rId39"/>
    <p:sldId id="288" r:id="rId40"/>
    <p:sldId id="28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07" d="100"/>
          <a:sy n="107" d="100"/>
        </p:scale>
        <p:origin x="198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3.png"/><Relationship Id="rId21" Type="http://schemas.openxmlformats.org/officeDocument/2006/relationships/image" Target="../media/image89.png"/><Relationship Id="rId7" Type="http://schemas.openxmlformats.org/officeDocument/2006/relationships/image" Target="../media/image77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65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3.png"/><Relationship Id="rId10" Type="http://schemas.openxmlformats.org/officeDocument/2006/relationships/image" Target="../media/image71.png"/><Relationship Id="rId19" Type="http://schemas.openxmlformats.org/officeDocument/2006/relationships/image" Target="../media/image87.png"/><Relationship Id="rId4" Type="http://schemas.openxmlformats.org/officeDocument/2006/relationships/image" Target="../media/image74.png"/><Relationship Id="rId9" Type="http://schemas.openxmlformats.org/officeDocument/2006/relationships/image" Target="../media/image72.png"/><Relationship Id="rId1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91.gif"/><Relationship Id="rId7" Type="http://schemas.openxmlformats.org/officeDocument/2006/relationships/image" Target="../media/image71.png"/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image" Target="../media/image82.png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openxmlformats.org/officeDocument/2006/relationships/image" Target="../media/image92.png"/><Relationship Id="rId9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slide" Target="slide40.xml"/><Relationship Id="rId3" Type="http://schemas.openxmlformats.org/officeDocument/2006/relationships/slide" Target="slide26.xml"/><Relationship Id="rId7" Type="http://schemas.openxmlformats.org/officeDocument/2006/relationships/slide" Target="slide32.xml"/><Relationship Id="rId12" Type="http://schemas.openxmlformats.org/officeDocument/2006/relationships/slide" Target="slide39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1.xml"/><Relationship Id="rId5" Type="http://schemas.openxmlformats.org/officeDocument/2006/relationships/slide" Target="slide27.xml"/><Relationship Id="rId15" Type="http://schemas.openxmlformats.org/officeDocument/2006/relationships/image" Target="../media/image1050.png"/><Relationship Id="rId10" Type="http://schemas.openxmlformats.org/officeDocument/2006/relationships/slide" Target="slide36.xml"/><Relationship Id="rId4" Type="http://schemas.openxmlformats.org/officeDocument/2006/relationships/slide" Target="slide28.xml"/><Relationship Id="rId9" Type="http://schemas.openxmlformats.org/officeDocument/2006/relationships/slide" Target="slide35.xml"/><Relationship Id="rId14" Type="http://schemas.openxmlformats.org/officeDocument/2006/relationships/slide" Target="slide3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9.png"/><Relationship Id="rId7" Type="http://schemas.openxmlformats.org/officeDocument/2006/relationships/image" Target="../media/image1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32.png"/><Relationship Id="rId7" Type="http://schemas.openxmlformats.org/officeDocument/2006/relationships/image" Target="../media/image5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7" Type="http://schemas.openxmlformats.org/officeDocument/2006/relationships/image" Target="../media/image13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35.png"/><Relationship Id="rId10" Type="http://schemas.openxmlformats.org/officeDocument/2006/relationships/image" Target="../media/image58.png"/><Relationship Id="rId4" Type="http://schemas.openxmlformats.org/officeDocument/2006/relationships/image" Target="../media/image260.pn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670.png"/><Relationship Id="rId7" Type="http://schemas.openxmlformats.org/officeDocument/2006/relationships/image" Target="../media/image71.png"/><Relationship Id="rId12" Type="http://schemas.openxmlformats.org/officeDocument/2006/relationships/image" Target="../media/image83.png"/><Relationship Id="rId2" Type="http://schemas.openxmlformats.org/officeDocument/2006/relationships/image" Target="../media/image17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image" Target="../media/image82.png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openxmlformats.org/officeDocument/2006/relationships/image" Target="../media/image177.png"/><Relationship Id="rId9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50.png"/><Relationship Id="rId7" Type="http://schemas.openxmlformats.org/officeDocument/2006/relationships/image" Target="../media/image49.png"/><Relationship Id="rId12" Type="http://schemas.openxmlformats.org/officeDocument/2006/relationships/image" Target="../media/image51.png"/><Relationship Id="rId17" Type="http://schemas.openxmlformats.org/officeDocument/2006/relationships/image" Target="../media/image54.png"/><Relationship Id="rId2" Type="http://schemas.openxmlformats.org/officeDocument/2006/relationships/image" Target="../media/image45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24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10" Type="http://schemas.openxmlformats.org/officeDocument/2006/relationships/image" Target="../media/image23.png"/><Relationship Id="rId4" Type="http://schemas.openxmlformats.org/officeDocument/2006/relationships/image" Target="../media/image46.png"/><Relationship Id="rId9" Type="http://schemas.openxmlformats.org/officeDocument/2006/relationships/image" Target="../media/image21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527333" y="3175213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1588" y="96965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1566800" y="2111114"/>
            <a:ext cx="8508040" cy="3280008"/>
            <a:chOff x="1566800" y="2111114"/>
            <a:chExt cx="850804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362588" y="2496197"/>
              <a:ext cx="4567263" cy="231534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found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2062370" y="5077012"/>
              <a:ext cx="2865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(Duan and Wang, </a:t>
              </a:r>
              <a:r>
                <a:rPr lang="en-US" sz="1200" i="1" dirty="0">
                  <a:latin typeface="Lucida grande" panose="020B0502040204020203"/>
                </a:rPr>
                <a:t>JCP, 2020)</a:t>
              </a:r>
              <a:endParaRPr lang="en-US" sz="1200" dirty="0">
                <a:latin typeface="Lucida grande" panose="020B0502040204020203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2" y="1830680"/>
            <a:ext cx="6520715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8567991" y="431794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351624" y="1904874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1140700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3696459" y="2436807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7361592" y="2429884"/>
            <a:ext cx="4672505" cy="1054919"/>
            <a:chOff x="7063774" y="1377378"/>
            <a:chExt cx="4672505" cy="105491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4680" y="1667142"/>
              <a:ext cx="4391599" cy="76515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7063774" y="1377378"/>
              <a:ext cx="4368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Master Equation: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809590" y="3689100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4601048" y="4322043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6404393" y="6415801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351624" y="1549198"/>
            <a:ext cx="787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However, polymer density profiles are not generated, but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0800000">
            <a:off x="8063070" y="4916987"/>
            <a:ext cx="504920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2051494" y="5155609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2671309" y="4149021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3705" y="4149021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72954D-A0FC-97BD-5BB6-20E4B855D82F}"/>
              </a:ext>
            </a:extLst>
          </p:cNvPr>
          <p:cNvCxnSpPr/>
          <p:nvPr/>
        </p:nvCxnSpPr>
        <p:spPr>
          <a:xfrm>
            <a:off x="10515600" y="3358734"/>
            <a:ext cx="38548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6" y="1606033"/>
            <a:ext cx="851496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Reflectivity Spectra for Multi-peak conformations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Method of Coarse-graining Protein Charge Distribution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 of the charge distribution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10264589" y="4105738"/>
            <a:ext cx="1645024" cy="839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147329" y="6290653"/>
            <a:ext cx="1036598" cy="47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381523" y="6261506"/>
            <a:ext cx="2214649" cy="423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80705" y="2105476"/>
            <a:ext cx="32864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3050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7415166" y="1747415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6096000" y="2969757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6368169" y="4762417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50621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1"/>
          <a:stretch/>
        </p:blipFill>
        <p:spPr>
          <a:xfrm>
            <a:off x="3413083" y="4381235"/>
            <a:ext cx="2858554" cy="2213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/>
          <a:stretch/>
        </p:blipFill>
        <p:spPr>
          <a:xfrm>
            <a:off x="174529" y="4368719"/>
            <a:ext cx="3066452" cy="2247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814248" y="6596390"/>
            <a:ext cx="2195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(Xu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955716"/>
            <a:ext cx="65496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None can consider effects from multivalent 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6012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0" y="3632501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F5703-7D26-84DB-73BB-D431485BD242}"/>
              </a:ext>
            </a:extLst>
          </p:cNvPr>
          <p:cNvSpPr txBox="1"/>
          <p:nvPr/>
        </p:nvSpPr>
        <p:spPr>
          <a:xfrm>
            <a:off x="3905492" y="6628337"/>
            <a:ext cx="2095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2018)</a:t>
            </a:r>
            <a:endParaRPr lang="en-US" sz="11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6706925" y="4143221"/>
            <a:ext cx="4898791" cy="22131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" rtlCol="0" anchor="t"/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tx1"/>
                </a:solidFill>
              </a:rPr>
              <a:t>Our theory: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Minimal approximations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6F6B4-9535-DBA7-3CAB-F66DB379F287}"/>
              </a:ext>
            </a:extLst>
          </p:cNvPr>
          <p:cNvSpPr txBox="1"/>
          <p:nvPr/>
        </p:nvSpPr>
        <p:spPr>
          <a:xfrm>
            <a:off x="5257800" y="5937068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6 mM Na</a:t>
            </a:r>
            <a:r>
              <a:rPr lang="en-US" sz="1000" b="1" baseline="30000" dirty="0">
                <a:latin typeface="Lucida grande" panose="020B0502040204020203"/>
              </a:rPr>
              <a:t>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DE3B1-1067-AE4C-9C33-723EE12A6C0D}"/>
              </a:ext>
            </a:extLst>
          </p:cNvPr>
          <p:cNvSpPr txBox="1"/>
          <p:nvPr/>
        </p:nvSpPr>
        <p:spPr>
          <a:xfrm>
            <a:off x="4494880" y="5679961"/>
            <a:ext cx="11644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0.01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AC07C0-13F4-B6A4-5A9F-74428FDDF8FE}"/>
              </a:ext>
            </a:extLst>
          </p:cNvPr>
          <p:cNvSpPr txBox="1"/>
          <p:nvPr/>
        </p:nvSpPr>
        <p:spPr>
          <a:xfrm>
            <a:off x="4813780" y="5085057"/>
            <a:ext cx="10154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0.1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CB1F05-6565-7BD6-F4B3-8FD43DE54510}"/>
              </a:ext>
            </a:extLst>
          </p:cNvPr>
          <p:cNvSpPr txBox="1"/>
          <p:nvPr/>
        </p:nvSpPr>
        <p:spPr>
          <a:xfrm>
            <a:off x="5248060" y="4778934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3039D0-87CF-BEAB-D51D-876B7F26A904}"/>
              </a:ext>
            </a:extLst>
          </p:cNvPr>
          <p:cNvSpPr txBox="1"/>
          <p:nvPr/>
        </p:nvSpPr>
        <p:spPr>
          <a:xfrm>
            <a:off x="5077084" y="4425811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1 mM Ba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BEED4-2362-7470-0FD8-48A177323F3B}"/>
              </a:ext>
            </a:extLst>
          </p:cNvPr>
          <p:cNvSpPr/>
          <p:nvPr/>
        </p:nvSpPr>
        <p:spPr>
          <a:xfrm>
            <a:off x="8270454" y="1869912"/>
            <a:ext cx="2876550" cy="121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schematic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378156" y="1380441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634556" y="3613826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</a:t>
              </a:r>
              <a:r>
                <a:rPr lang="en-US" sz="1200" dirty="0" err="1">
                  <a:latin typeface="Lucida grande" panose="020B0502040204020203"/>
                </a:rPr>
                <a:t>momomer</a:t>
              </a:r>
              <a:r>
                <a:rPr lang="en-US" sz="1200" dirty="0">
                  <a:latin typeface="Lucida grande" panose="020B0502040204020203"/>
                </a:rPr>
                <a:t>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9" grpId="0"/>
      <p:bldP spid="20" grpId="0"/>
      <p:bldP spid="21" grpId="0"/>
      <p:bldP spid="28" grpId="0"/>
      <p:bldP spid="30" grpId="0"/>
      <p:bldP spid="34" grpId="0" animBg="1"/>
      <p:bldP spid="4" grpId="0" animBg="1"/>
      <p:bldP spid="16" grpId="0" animBg="1"/>
      <p:bldP spid="18" grpId="0" animBg="1"/>
      <p:bldP spid="23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191736" cy="683155"/>
            <a:chOff x="2787794" y="3834965"/>
            <a:chExt cx="7084134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043904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76194" y="1461351"/>
            <a:ext cx="6217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315" y="3206872"/>
            <a:ext cx="2676413" cy="510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72308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519740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2520" y="2074418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87581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5473</TotalTime>
  <Words>2011</Words>
  <Application>Microsoft Office PowerPoint</Application>
  <PresentationFormat>Widescreen</PresentationFormat>
  <Paragraphs>467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214</cp:revision>
  <dcterms:created xsi:type="dcterms:W3CDTF">2022-03-28T18:43:16Z</dcterms:created>
  <dcterms:modified xsi:type="dcterms:W3CDTF">2022-09-07T23:22:50Z</dcterms:modified>
</cp:coreProperties>
</file>